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kF4Jis+o/RPJcQZ6azgh7IWgt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>
            <a:off x="685800" y="685800"/>
            <a:ext cx="6345302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/>
          <p:nvPr>
            <p:ph idx="2" type="pic"/>
          </p:nvPr>
        </p:nvSpPr>
        <p:spPr>
          <a:xfrm>
            <a:off x="7482362" y="0"/>
            <a:ext cx="3598146" cy="5071533"/>
          </a:xfrm>
          <a:prstGeom prst="rect">
            <a:avLst/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" name="Google Shape;81;p26"/>
          <p:cNvSpPr txBox="1"/>
          <p:nvPr>
            <p:ph idx="1" type="body"/>
          </p:nvPr>
        </p:nvSpPr>
        <p:spPr>
          <a:xfrm>
            <a:off x="685801" y="2709052"/>
            <a:ext cx="6345301" cy="2362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82" name="Google Shape;82;p26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 txBox="1"/>
          <p:nvPr>
            <p:ph type="title"/>
          </p:nvPr>
        </p:nvSpPr>
        <p:spPr>
          <a:xfrm>
            <a:off x="685800" y="4106333"/>
            <a:ext cx="10394708" cy="5888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/>
          <p:nvPr>
            <p:ph idx="2" type="pic"/>
          </p:nvPr>
        </p:nvSpPr>
        <p:spPr>
          <a:xfrm>
            <a:off x="685801" y="685799"/>
            <a:ext cx="10392513" cy="3194903"/>
          </a:xfrm>
          <a:prstGeom prst="rect">
            <a:avLst/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p27"/>
          <p:cNvSpPr txBox="1"/>
          <p:nvPr>
            <p:ph idx="1" type="body"/>
          </p:nvPr>
        </p:nvSpPr>
        <p:spPr>
          <a:xfrm>
            <a:off x="685780" y="4702923"/>
            <a:ext cx="1039472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89" name="Google Shape;89;p27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/>
          <p:nvPr>
            <p:ph type="title"/>
          </p:nvPr>
        </p:nvSpPr>
        <p:spPr>
          <a:xfrm>
            <a:off x="1121732" y="685800"/>
            <a:ext cx="9525020" cy="2916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" type="body"/>
          </p:nvPr>
        </p:nvSpPr>
        <p:spPr>
          <a:xfrm>
            <a:off x="1550264" y="3610032"/>
            <a:ext cx="8667956" cy="377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95" name="Google Shape;95;p28"/>
          <p:cNvSpPr txBox="1"/>
          <p:nvPr>
            <p:ph idx="2" type="body"/>
          </p:nvPr>
        </p:nvSpPr>
        <p:spPr>
          <a:xfrm>
            <a:off x="685801" y="4106334"/>
            <a:ext cx="10396882" cy="1268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96" name="Google Shape;96;p28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8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b="0" lang="pt-BR" sz="800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/>
          </a:p>
        </p:txBody>
      </p:sp>
      <p:sp>
        <p:nvSpPr>
          <p:cNvPr id="100" name="Google Shape;100;p28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Impact"/>
              <a:buNone/>
            </a:pPr>
            <a:r>
              <a:rPr b="0" lang="pt-BR" sz="8000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type="title"/>
          </p:nvPr>
        </p:nvSpPr>
        <p:spPr>
          <a:xfrm>
            <a:off x="685800" y="1723854"/>
            <a:ext cx="1039470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1" type="body"/>
          </p:nvPr>
        </p:nvSpPr>
        <p:spPr>
          <a:xfrm>
            <a:off x="685800" y="4247468"/>
            <a:ext cx="10394707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104" name="Google Shape;104;p29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>
            <p:ph type="title"/>
          </p:nvPr>
        </p:nvSpPr>
        <p:spPr>
          <a:xfrm>
            <a:off x="685802" y="685800"/>
            <a:ext cx="10394706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0"/>
          <p:cNvSpPr txBox="1"/>
          <p:nvPr>
            <p:ph idx="1" type="body"/>
          </p:nvPr>
        </p:nvSpPr>
        <p:spPr>
          <a:xfrm>
            <a:off x="68580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10" name="Google Shape;110;p30"/>
          <p:cNvSpPr txBox="1"/>
          <p:nvPr>
            <p:ph idx="2" type="body"/>
          </p:nvPr>
        </p:nvSpPr>
        <p:spPr>
          <a:xfrm>
            <a:off x="685802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111" name="Google Shape;111;p30"/>
          <p:cNvSpPr txBox="1"/>
          <p:nvPr>
            <p:ph idx="3" type="body"/>
          </p:nvPr>
        </p:nvSpPr>
        <p:spPr>
          <a:xfrm>
            <a:off x="4234622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12" name="Google Shape;112;p30"/>
          <p:cNvSpPr txBox="1"/>
          <p:nvPr>
            <p:ph idx="4" type="body"/>
          </p:nvPr>
        </p:nvSpPr>
        <p:spPr>
          <a:xfrm>
            <a:off x="4234621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113" name="Google Shape;113;p30"/>
          <p:cNvSpPr txBox="1"/>
          <p:nvPr>
            <p:ph idx="5" type="body"/>
          </p:nvPr>
        </p:nvSpPr>
        <p:spPr>
          <a:xfrm>
            <a:off x="7770380" y="206339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4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14" name="Google Shape;114;p30"/>
          <p:cNvSpPr txBox="1"/>
          <p:nvPr>
            <p:ph idx="6" type="body"/>
          </p:nvPr>
        </p:nvSpPr>
        <p:spPr>
          <a:xfrm>
            <a:off x="7770380" y="2639658"/>
            <a:ext cx="3310128" cy="2734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115" name="Google Shape;115;p30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69184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b="0"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21" name="Google Shape;121;p31"/>
          <p:cNvSpPr/>
          <p:nvPr>
            <p:ph idx="2" type="pic"/>
          </p:nvPr>
        </p:nvSpPr>
        <p:spPr>
          <a:xfrm>
            <a:off x="685780" y="2063395"/>
            <a:ext cx="3310128" cy="1536725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" name="Google Shape;122;p31"/>
          <p:cNvSpPr txBox="1"/>
          <p:nvPr>
            <p:ph idx="3" type="body"/>
          </p:nvPr>
        </p:nvSpPr>
        <p:spPr>
          <a:xfrm>
            <a:off x="691840" y="4389287"/>
            <a:ext cx="3310128" cy="985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123" name="Google Shape;123;p31"/>
          <p:cNvSpPr txBox="1"/>
          <p:nvPr>
            <p:ph idx="4" type="body"/>
          </p:nvPr>
        </p:nvSpPr>
        <p:spPr>
          <a:xfrm>
            <a:off x="4237410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b="0"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24" name="Google Shape;124;p31"/>
          <p:cNvSpPr/>
          <p:nvPr>
            <p:ph idx="5" type="pic"/>
          </p:nvPr>
        </p:nvSpPr>
        <p:spPr>
          <a:xfrm>
            <a:off x="4235999" y="2063395"/>
            <a:ext cx="3310128" cy="1535237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" name="Google Shape;125;p31"/>
          <p:cNvSpPr txBox="1"/>
          <p:nvPr>
            <p:ph idx="6" type="body"/>
          </p:nvPr>
        </p:nvSpPr>
        <p:spPr>
          <a:xfrm>
            <a:off x="4235999" y="4389286"/>
            <a:ext cx="3310128" cy="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126" name="Google Shape;126;p31"/>
          <p:cNvSpPr txBox="1"/>
          <p:nvPr>
            <p:ph idx="7" type="body"/>
          </p:nvPr>
        </p:nvSpPr>
        <p:spPr>
          <a:xfrm>
            <a:off x="7768944" y="3813025"/>
            <a:ext cx="331012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b="0" sz="22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127" name="Google Shape;127;p31"/>
          <p:cNvSpPr/>
          <p:nvPr>
            <p:ph idx="8" type="pic"/>
          </p:nvPr>
        </p:nvSpPr>
        <p:spPr>
          <a:xfrm>
            <a:off x="7768819" y="2063394"/>
            <a:ext cx="3310128" cy="1537196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p31"/>
          <p:cNvSpPr txBox="1"/>
          <p:nvPr>
            <p:ph idx="9" type="body"/>
          </p:nvPr>
        </p:nvSpPr>
        <p:spPr>
          <a:xfrm>
            <a:off x="7768819" y="4389284"/>
            <a:ext cx="3310128" cy="985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40"/>
              <a:buNone/>
              <a:defRPr sz="900"/>
            </a:lvl9pPr>
          </a:lstStyle>
          <a:p/>
        </p:txBody>
      </p:sp>
      <p:sp>
        <p:nvSpPr>
          <p:cNvPr id="129" name="Google Shape;129;p31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 rot="5400000">
            <a:off x="4227559" y="-1478362"/>
            <a:ext cx="3311190" cy="10394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 rot="5400000">
            <a:off x="7603792" y="1897870"/>
            <a:ext cx="4688785" cy="2264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 rot="5400000">
            <a:off x="2293623" y="-922023"/>
            <a:ext cx="4688785" cy="7904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141" name="Google Shape;141;p33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685801" y="685800"/>
            <a:ext cx="10394707" cy="3193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685801" y="3742267"/>
            <a:ext cx="10394707" cy="1639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/>
          <p:nvPr>
            <p:ph type="title"/>
          </p:nvPr>
        </p:nvSpPr>
        <p:spPr>
          <a:xfrm>
            <a:off x="685801" y="685800"/>
            <a:ext cx="10396902" cy="3194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" type="body"/>
          </p:nvPr>
        </p:nvSpPr>
        <p:spPr>
          <a:xfrm>
            <a:off x="685779" y="4106333"/>
            <a:ext cx="10394729" cy="1273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ickwork-HD-R1a.jpg" id="38" name="Google Shape;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/>
          <p:nvPr/>
        </p:nvSpPr>
        <p:spPr>
          <a:xfrm>
            <a:off x="-15875" y="0"/>
            <a:ext cx="11683810" cy="6588125"/>
          </a:xfrm>
          <a:custGeom>
            <a:rect b="b" l="l" r="r" t="t"/>
            <a:pathLst>
              <a:path extrusionOk="0" h="6588125" w="11683810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01600" rotWithShape="0" algn="tl" dir="4380000" dist="152400">
              <a:srgbClr val="000000">
                <a:alpha val="4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1"/>
          <p:cNvSpPr/>
          <p:nvPr/>
        </p:nvSpPr>
        <p:spPr>
          <a:xfrm>
            <a:off x="0" y="4282257"/>
            <a:ext cx="11329257" cy="2028845"/>
          </a:xfrm>
          <a:custGeom>
            <a:rect b="b" l="l" r="r" t="t"/>
            <a:pathLst>
              <a:path extrusionOk="0" h="2028845" w="11329257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B2600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41" name="Google Shape;41;p21"/>
          <p:cNvSpPr/>
          <p:nvPr/>
        </p:nvSpPr>
        <p:spPr>
          <a:xfrm>
            <a:off x="0" y="0"/>
            <a:ext cx="8719579" cy="456877"/>
          </a:xfrm>
          <a:custGeom>
            <a:rect b="b" l="l" r="r" t="t"/>
            <a:pathLst>
              <a:path extrusionOk="0" h="456877" w="8719579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B2600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42" name="Google Shape;42;p21"/>
          <p:cNvSpPr/>
          <p:nvPr/>
        </p:nvSpPr>
        <p:spPr>
          <a:xfrm rot="-180000">
            <a:off x="-161800" y="293317"/>
            <a:ext cx="11367116" cy="5751804"/>
          </a:xfrm>
          <a:custGeom>
            <a:rect b="b" l="l" r="r" t="t"/>
            <a:pathLst>
              <a:path extrusionOk="0" h="5751804" w="11367116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noFill/>
          <a:ln cap="flat" cmpd="sng" w="825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1"/>
          <p:cNvSpPr txBox="1"/>
          <p:nvPr>
            <p:ph type="ctrTitle"/>
          </p:nvPr>
        </p:nvSpPr>
        <p:spPr>
          <a:xfrm rot="-180000">
            <a:off x="891201" y="662656"/>
            <a:ext cx="9755187" cy="2766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Impac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" type="subTitle"/>
          </p:nvPr>
        </p:nvSpPr>
        <p:spPr>
          <a:xfrm rot="-180000">
            <a:off x="983062" y="3505209"/>
            <a:ext cx="9755187" cy="550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8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sz="1600"/>
            </a:lvl9pPr>
          </a:lstStyle>
          <a:p/>
        </p:txBody>
      </p:sp>
      <p:sp>
        <p:nvSpPr>
          <p:cNvPr id="45" name="Google Shape;45;p21"/>
          <p:cNvSpPr txBox="1"/>
          <p:nvPr>
            <p:ph idx="10" type="dt"/>
          </p:nvPr>
        </p:nvSpPr>
        <p:spPr>
          <a:xfrm rot="-180000">
            <a:off x="4948541" y="4578463"/>
            <a:ext cx="6143653" cy="116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F8CC9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1" type="ftr"/>
          </p:nvPr>
        </p:nvSpPr>
        <p:spPr>
          <a:xfrm rot="-180000">
            <a:off x="-9144" y="4882896"/>
            <a:ext cx="4050792" cy="1197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 rot="-180000">
            <a:off x="9851758" y="3832648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algn="ctr">
              <a:spcBef>
                <a:spcPts val="0"/>
              </a:spcBef>
              <a:buNone/>
              <a:defRPr sz="2400" cap="none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" name="Google Shape;48;p21"/>
          <p:cNvSpPr/>
          <p:nvPr/>
        </p:nvSpPr>
        <p:spPr>
          <a:xfrm rot="-180000">
            <a:off x="4221385" y="5111356"/>
            <a:ext cx="515386" cy="515386"/>
          </a:xfrm>
          <a:prstGeom prst="star5">
            <a:avLst>
              <a:gd fmla="val 26693" name="adj"/>
              <a:gd fmla="val 105146" name="hf"/>
              <a:gd fmla="val 110557" name="vf"/>
            </a:avLst>
          </a:prstGeom>
          <a:solidFill>
            <a:srgbClr val="F8CC9E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685800" y="2063396"/>
            <a:ext cx="10394707" cy="3311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type="title"/>
          </p:nvPr>
        </p:nvSpPr>
        <p:spPr>
          <a:xfrm>
            <a:off x="685801" y="685800"/>
            <a:ext cx="10396882" cy="1158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>
            <a:off x="685800" y="2063396"/>
            <a:ext cx="5088714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2" type="body"/>
          </p:nvPr>
        </p:nvSpPr>
        <p:spPr>
          <a:xfrm>
            <a:off x="5993971" y="2063396"/>
            <a:ext cx="5086538" cy="3311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/>
          <p:nvPr>
            <p:ph type="title"/>
          </p:nvPr>
        </p:nvSpPr>
        <p:spPr>
          <a:xfrm>
            <a:off x="685801" y="685800"/>
            <a:ext cx="10394707" cy="1158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918356" y="2063396"/>
            <a:ext cx="4856158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b="0" sz="2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65" name="Google Shape;65;p24"/>
          <p:cNvSpPr txBox="1"/>
          <p:nvPr>
            <p:ph idx="2" type="body"/>
          </p:nvPr>
        </p:nvSpPr>
        <p:spPr>
          <a:xfrm>
            <a:off x="685802" y="2861733"/>
            <a:ext cx="5088712" cy="2512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3" type="body"/>
          </p:nvPr>
        </p:nvSpPr>
        <p:spPr>
          <a:xfrm>
            <a:off x="6218191" y="2063396"/>
            <a:ext cx="4864491" cy="6799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160"/>
              <a:buNone/>
              <a:defRPr b="0" sz="2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560"/>
              <a:buNone/>
              <a:defRPr b="1" sz="1600"/>
            </a:lvl9pPr>
          </a:lstStyle>
          <a:p/>
        </p:txBody>
      </p:sp>
      <p:sp>
        <p:nvSpPr>
          <p:cNvPr id="67" name="Google Shape;67;p24"/>
          <p:cNvSpPr txBox="1"/>
          <p:nvPr>
            <p:ph idx="4" type="body"/>
          </p:nvPr>
        </p:nvSpPr>
        <p:spPr>
          <a:xfrm>
            <a:off x="5993969" y="2861733"/>
            <a:ext cx="5088713" cy="2512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title"/>
          </p:nvPr>
        </p:nvSpPr>
        <p:spPr>
          <a:xfrm>
            <a:off x="693643" y="685800"/>
            <a:ext cx="4126860" cy="20232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mpac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" type="body"/>
          </p:nvPr>
        </p:nvSpPr>
        <p:spPr>
          <a:xfrm>
            <a:off x="5046132" y="685800"/>
            <a:ext cx="6034375" cy="4688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Char char="•"/>
              <a:defRPr/>
            </a:lvl1pPr>
            <a:lvl2pPr indent="-41148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2pPr>
            <a:lvl3pPr indent="-41148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3pPr>
            <a:lvl4pPr indent="-41148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4pPr>
            <a:lvl5pPr indent="-411479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5pPr>
            <a:lvl6pPr indent="-411479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6pPr>
            <a:lvl7pPr indent="-411479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7pPr>
            <a:lvl8pPr indent="-411479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8pPr>
            <a:lvl9pPr indent="-411479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880"/>
              <a:buChar char="•"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2" type="body"/>
          </p:nvPr>
        </p:nvSpPr>
        <p:spPr>
          <a:xfrm>
            <a:off x="693642" y="2709052"/>
            <a:ext cx="4126861" cy="2665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4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000"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6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ickwork-HD-R1a.jpg" id="6" name="Google Shape;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6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>
          <p:nvSpPr>
            <p:cNvPr id="8" name="Google Shape;8;p16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  <a:effectLst>
              <a:outerShdw blurRad="98425" rotWithShape="0" algn="tl" dir="4380000" dist="76200">
                <a:srgbClr val="000000">
                  <a:alpha val="6784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6"/>
            <p:cNvSpPr/>
            <p:nvPr/>
          </p:nvSpPr>
          <p:spPr>
            <a:xfrm>
              <a:off x="-25397" y="0"/>
              <a:ext cx="11773291" cy="6419514"/>
            </a:xfrm>
            <a:custGeom>
              <a:rect b="b" l="l" r="r" t="t"/>
              <a:pathLst>
                <a:path extrusionOk="0" h="6419514" w="11773291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noFill/>
            <a:ln cap="flat" cmpd="sng" w="825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10" name="Google Shape;10;p16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B2600C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" name="Google Shape;11;p16"/>
          <p:cNvSpPr txBox="1"/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  <a:defRPr b="0" i="0" sz="54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41148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39116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70839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370839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70839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370839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37084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37084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0" type="dt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1" type="ftr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200" u="none" cap="none" strike="noStrike">
                <a:solidFill>
                  <a:srgbClr val="F8CC9E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29.jpg"/><Relationship Id="rId5" Type="http://schemas.openxmlformats.org/officeDocument/2006/relationships/image" Target="../media/image22.jp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gif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4.jp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18.jpg"/><Relationship Id="rId8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7.png"/><Relationship Id="rId7" Type="http://schemas.openxmlformats.org/officeDocument/2006/relationships/image" Target="../media/image26.jpg"/><Relationship Id="rId8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title"/>
          </p:nvPr>
        </p:nvSpPr>
        <p:spPr>
          <a:xfrm>
            <a:off x="685801" y="685800"/>
            <a:ext cx="10396882" cy="4668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UNIVERSIDADE NOVE DE JULHO</a:t>
            </a:r>
            <a:br>
              <a:rPr lang="pt-BR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DIRETORIA DOS CURSOS DE INFORMÁTICA</a:t>
            </a:r>
            <a:br>
              <a:rPr lang="pt-BR" sz="1800">
                <a:latin typeface="Calibri"/>
                <a:ea typeface="Calibri"/>
                <a:cs typeface="Calibri"/>
                <a:sym typeface="Calibri"/>
              </a:rPr>
            </a:br>
            <a:br>
              <a:rPr b="1" lang="pt-BR" sz="3200">
                <a:latin typeface="Arial"/>
                <a:ea typeface="Arial"/>
                <a:cs typeface="Arial"/>
                <a:sym typeface="Arial"/>
              </a:rPr>
            </a:br>
            <a:br>
              <a:rPr b="1" lang="pt-BR" sz="3200">
                <a:latin typeface="Arial"/>
                <a:ea typeface="Arial"/>
                <a:cs typeface="Arial"/>
                <a:sym typeface="Arial"/>
              </a:rPr>
            </a:b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PROJETO EM INFRAESTRUTURA COMPUTACIONAL</a:t>
            </a:r>
            <a:br>
              <a:rPr b="1" lang="pt-BR" sz="3200">
                <a:latin typeface="Arial"/>
                <a:ea typeface="Arial"/>
                <a:cs typeface="Arial"/>
                <a:sym typeface="Arial"/>
              </a:rPr>
            </a:br>
            <a:br>
              <a:rPr b="1" lang="pt-BR" sz="3200">
                <a:latin typeface="Arial"/>
                <a:ea typeface="Arial"/>
                <a:cs typeface="Arial"/>
                <a:sym typeface="Arial"/>
              </a:rPr>
            </a:br>
            <a:r>
              <a:rPr lang="pt-BR" sz="1800">
                <a:latin typeface="Arial"/>
                <a:ea typeface="Arial"/>
                <a:cs typeface="Arial"/>
                <a:sym typeface="Arial"/>
              </a:rPr>
              <a:t>PROF. ERICA OLIVEIRA LOPES SILVA</a:t>
            </a:r>
            <a:br>
              <a:rPr lang="pt-BR" sz="1800">
                <a:latin typeface="Calibri"/>
                <a:ea typeface="Calibri"/>
                <a:cs typeface="Calibri"/>
                <a:sym typeface="Calibri"/>
              </a:rPr>
            </a:b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 txBox="1"/>
          <p:nvPr>
            <p:ph type="title"/>
          </p:nvPr>
        </p:nvSpPr>
        <p:spPr>
          <a:xfrm>
            <a:off x="685801" y="238540"/>
            <a:ext cx="10394707" cy="795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pt-BR"/>
              <a:t>COMO FUNCIONA O SITE </a:t>
            </a:r>
            <a:endParaRPr/>
          </a:p>
        </p:txBody>
      </p:sp>
      <p:sp>
        <p:nvSpPr>
          <p:cNvPr id="224" name="Google Shape;224;p10"/>
          <p:cNvSpPr txBox="1"/>
          <p:nvPr>
            <p:ph idx="1" type="body"/>
          </p:nvPr>
        </p:nvSpPr>
        <p:spPr>
          <a:xfrm>
            <a:off x="755903" y="1200756"/>
            <a:ext cx="10394707" cy="4784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pt-BR"/>
              <a:t>                            </a:t>
            </a:r>
            <a:endParaRPr/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82" y="3842438"/>
            <a:ext cx="1588388" cy="88126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 rot="10800000">
            <a:off x="3898271" y="4223893"/>
            <a:ext cx="622854" cy="18079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0119" y="3891315"/>
            <a:ext cx="1356078" cy="78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0432" y="2676164"/>
            <a:ext cx="837464" cy="8374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 rot="5400000">
            <a:off x="4177371" y="3021801"/>
            <a:ext cx="986287" cy="18079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5071" y="1617876"/>
            <a:ext cx="1508186" cy="839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/>
          <p:nvPr/>
        </p:nvSpPr>
        <p:spPr>
          <a:xfrm rot="-5400000">
            <a:off x="5234670" y="3009234"/>
            <a:ext cx="986287" cy="18079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2" name="Google Shape;232;p10"/>
          <p:cNvSpPr/>
          <p:nvPr/>
        </p:nvSpPr>
        <p:spPr>
          <a:xfrm rot="10800000">
            <a:off x="5944586" y="4180282"/>
            <a:ext cx="622854" cy="18079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8045" y="3817650"/>
            <a:ext cx="850684" cy="906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0"/>
          <p:cNvSpPr/>
          <p:nvPr/>
        </p:nvSpPr>
        <p:spPr>
          <a:xfrm rot="10800000">
            <a:off x="7519334" y="4223892"/>
            <a:ext cx="622854" cy="18079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2792" y="3668157"/>
            <a:ext cx="1667204" cy="1111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 txBox="1"/>
          <p:nvPr/>
        </p:nvSpPr>
        <p:spPr>
          <a:xfrm>
            <a:off x="2410821" y="4779627"/>
            <a:ext cx="15883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Prestadores de serviços</a:t>
            </a:r>
            <a:endParaRPr/>
          </a:p>
        </p:txBody>
      </p:sp>
      <p:sp>
        <p:nvSpPr>
          <p:cNvPr id="237" name="Google Shape;237;p10"/>
          <p:cNvSpPr txBox="1"/>
          <p:nvPr/>
        </p:nvSpPr>
        <p:spPr>
          <a:xfrm>
            <a:off x="4623389" y="4723704"/>
            <a:ext cx="13211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Ficha de cadastro </a:t>
            </a:r>
            <a:endParaRPr/>
          </a:p>
        </p:txBody>
      </p:sp>
      <p:sp>
        <p:nvSpPr>
          <p:cNvPr id="238" name="Google Shape;238;p10"/>
          <p:cNvSpPr txBox="1"/>
          <p:nvPr/>
        </p:nvSpPr>
        <p:spPr>
          <a:xfrm>
            <a:off x="4726602" y="3513628"/>
            <a:ext cx="10631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Dados do cliente</a:t>
            </a:r>
            <a:endParaRPr/>
          </a:p>
        </p:txBody>
      </p:sp>
      <p:sp>
        <p:nvSpPr>
          <p:cNvPr id="239" name="Google Shape;239;p10"/>
          <p:cNvSpPr txBox="1"/>
          <p:nvPr/>
        </p:nvSpPr>
        <p:spPr>
          <a:xfrm>
            <a:off x="5025078" y="2421587"/>
            <a:ext cx="3481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P.F.</a:t>
            </a:r>
            <a:endParaRPr/>
          </a:p>
        </p:txBody>
      </p:sp>
      <p:sp>
        <p:nvSpPr>
          <p:cNvPr id="240" name="Google Shape;240;p10"/>
          <p:cNvSpPr txBox="1"/>
          <p:nvPr/>
        </p:nvSpPr>
        <p:spPr>
          <a:xfrm>
            <a:off x="6560377" y="4723704"/>
            <a:ext cx="106150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Banco de dados</a:t>
            </a:r>
            <a:endParaRPr/>
          </a:p>
        </p:txBody>
      </p:sp>
      <p:sp>
        <p:nvSpPr>
          <p:cNvPr id="241" name="Google Shape;241;p10"/>
          <p:cNvSpPr txBox="1"/>
          <p:nvPr/>
        </p:nvSpPr>
        <p:spPr>
          <a:xfrm>
            <a:off x="8749534" y="4755736"/>
            <a:ext cx="6367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Cliente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 txBox="1"/>
          <p:nvPr>
            <p:ph type="title"/>
          </p:nvPr>
        </p:nvSpPr>
        <p:spPr>
          <a:xfrm>
            <a:off x="685801" y="344607"/>
            <a:ext cx="10394707" cy="938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pt-BR"/>
              <a:t>COMO FUNCIONA O BANCO DE DADOS</a:t>
            </a:r>
            <a:endParaRPr/>
          </a:p>
        </p:txBody>
      </p:sp>
      <p:sp>
        <p:nvSpPr>
          <p:cNvPr id="247" name="Google Shape;247;p11"/>
          <p:cNvSpPr txBox="1"/>
          <p:nvPr>
            <p:ph idx="1" type="body"/>
          </p:nvPr>
        </p:nvSpPr>
        <p:spPr>
          <a:xfrm>
            <a:off x="685801" y="1332573"/>
            <a:ext cx="5728251" cy="459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840"/>
              <a:buNone/>
            </a:pP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EMPRESA </a:t>
            </a: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TRABALHA</a:t>
            </a: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COM SERVIDORES EM NUVEM, ASSIM PODENDO TER ESCRITÓRIOS EM QUALQUER REGIÃO DO BRASIL SEM SE PREOCUPAR COM A ESTRUTURA PARA SERVIDORES FÍSICOS, DIMINUINDO OS CUSTO DE MANUTENÇÃO E DE FUNCIONÁRIOS FAZENDO COM QUE O PREÇO PARA O CLIENTE SEJA MAIS ACESSÍVEL.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48" name="Google Shape;2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877" y="1282891"/>
            <a:ext cx="4477612" cy="424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8123" y="3852434"/>
            <a:ext cx="1052554" cy="10525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/>
          <p:nvPr/>
        </p:nvSpPr>
        <p:spPr>
          <a:xfrm rot="-1555451">
            <a:off x="7698684" y="3158142"/>
            <a:ext cx="3107870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1" name="Google Shape;251;p11"/>
          <p:cNvSpPr/>
          <p:nvPr/>
        </p:nvSpPr>
        <p:spPr>
          <a:xfrm rot="-1344257">
            <a:off x="7839171" y="3612413"/>
            <a:ext cx="2022533" cy="132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11"/>
          <p:cNvSpPr/>
          <p:nvPr/>
        </p:nvSpPr>
        <p:spPr>
          <a:xfrm rot="-5241241">
            <a:off x="6895013" y="3033208"/>
            <a:ext cx="1259202" cy="11720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7961752" y="4378711"/>
            <a:ext cx="1920521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7961752" y="4186425"/>
            <a:ext cx="1140973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11"/>
          <p:cNvSpPr/>
          <p:nvPr/>
        </p:nvSpPr>
        <p:spPr>
          <a:xfrm rot="1459569">
            <a:off x="7880596" y="4738019"/>
            <a:ext cx="826372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6" name="Google Shape;256;p11"/>
          <p:cNvSpPr/>
          <p:nvPr/>
        </p:nvSpPr>
        <p:spPr>
          <a:xfrm rot="-2035909">
            <a:off x="7522161" y="3049970"/>
            <a:ext cx="2270462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7" name="Google Shape;257;p11"/>
          <p:cNvSpPr/>
          <p:nvPr/>
        </p:nvSpPr>
        <p:spPr>
          <a:xfrm rot="-6300000">
            <a:off x="6617681" y="3317495"/>
            <a:ext cx="893737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8" name="Google Shape;258;p11"/>
          <p:cNvSpPr/>
          <p:nvPr/>
        </p:nvSpPr>
        <p:spPr>
          <a:xfrm rot="-3539898">
            <a:off x="7080523" y="2676326"/>
            <a:ext cx="2270462" cy="13159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AD5D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/>
          <p:nvPr>
            <p:ph type="title"/>
          </p:nvPr>
        </p:nvSpPr>
        <p:spPr>
          <a:xfrm>
            <a:off x="685801" y="685800"/>
            <a:ext cx="10394707" cy="7903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pt-BR"/>
              <a:t>QUADRO DE FUNCIONÁRIO </a:t>
            </a:r>
            <a:endParaRPr/>
          </a:p>
        </p:txBody>
      </p:sp>
      <p:grpSp>
        <p:nvGrpSpPr>
          <p:cNvPr id="264" name="Google Shape;264;p12"/>
          <p:cNvGrpSpPr/>
          <p:nvPr/>
        </p:nvGrpSpPr>
        <p:grpSpPr>
          <a:xfrm>
            <a:off x="1674791" y="1937813"/>
            <a:ext cx="8628057" cy="3484812"/>
            <a:chOff x="1134766" y="0"/>
            <a:chExt cx="8628057" cy="3484812"/>
          </a:xfrm>
        </p:grpSpPr>
        <p:sp>
          <p:nvSpPr>
            <p:cNvPr id="265" name="Google Shape;265;p12"/>
            <p:cNvSpPr/>
            <p:nvPr/>
          </p:nvSpPr>
          <p:spPr>
            <a:xfrm>
              <a:off x="5448795" y="2161719"/>
              <a:ext cx="3382272" cy="39133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9050">
              <a:solidFill>
                <a:srgbClr val="BC650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6" name="Google Shape;266;p12"/>
            <p:cNvSpPr/>
            <p:nvPr/>
          </p:nvSpPr>
          <p:spPr>
            <a:xfrm>
              <a:off x="5448795" y="2161719"/>
              <a:ext cx="1127424" cy="39133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9050">
              <a:solidFill>
                <a:srgbClr val="BC650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7" name="Google Shape;267;p12"/>
            <p:cNvSpPr/>
            <p:nvPr/>
          </p:nvSpPr>
          <p:spPr>
            <a:xfrm>
              <a:off x="4321370" y="2161719"/>
              <a:ext cx="1127424" cy="39133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9050">
              <a:solidFill>
                <a:srgbClr val="BC650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8" name="Google Shape;268;p12"/>
            <p:cNvSpPr/>
            <p:nvPr/>
          </p:nvSpPr>
          <p:spPr>
            <a:xfrm>
              <a:off x="2066522" y="2161719"/>
              <a:ext cx="3382272" cy="391337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19050">
              <a:solidFill>
                <a:srgbClr val="BC650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9" name="Google Shape;269;p12"/>
            <p:cNvSpPr/>
            <p:nvPr/>
          </p:nvSpPr>
          <p:spPr>
            <a:xfrm>
              <a:off x="6683744" y="1254879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 txBox="1"/>
            <p:nvPr/>
          </p:nvSpPr>
          <p:spPr>
            <a:xfrm>
              <a:off x="6683744" y="1254879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Coordenador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Estadual</a:t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2262190" y="1229964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 txBox="1"/>
            <p:nvPr/>
          </p:nvSpPr>
          <p:spPr>
            <a:xfrm>
              <a:off x="2262190" y="1229964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Coordenador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Estadual</a:t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4517039" y="1229964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4517039" y="1229964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Coordenador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Estadual</a:t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134766" y="2553057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 txBox="1"/>
            <p:nvPr/>
          </p:nvSpPr>
          <p:spPr>
            <a:xfrm>
              <a:off x="1134766" y="2553057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Programador</a:t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3389615" y="2553057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 txBox="1"/>
            <p:nvPr/>
          </p:nvSpPr>
          <p:spPr>
            <a:xfrm>
              <a:off x="3389615" y="2553057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Segurança de dados</a:t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5644463" y="2553057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 txBox="1"/>
            <p:nvPr/>
          </p:nvSpPr>
          <p:spPr>
            <a:xfrm>
              <a:off x="5644463" y="2553057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Web design</a:t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7899312" y="2553057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 txBox="1"/>
            <p:nvPr/>
          </p:nvSpPr>
          <p:spPr>
            <a:xfrm>
              <a:off x="7899312" y="2553057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Redes</a:t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4517039" y="0"/>
              <a:ext cx="1863511" cy="931755"/>
            </a:xfrm>
            <a:prstGeom prst="rect">
              <a:avLst/>
            </a:prstGeom>
            <a:solidFill>
              <a:srgbClr val="EE7F0E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 txBox="1"/>
            <p:nvPr/>
          </p:nvSpPr>
          <p:spPr>
            <a:xfrm>
              <a:off x="4517039" y="0"/>
              <a:ext cx="1863511" cy="931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500" lIns="16500" spcFirstLastPara="1" rIns="16500" wrap="square" tIns="16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Impact"/>
                <a:buNone/>
              </a:pPr>
              <a:r>
                <a:rPr lang="pt-BR" sz="26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ceo</a:t>
              </a:r>
              <a:endParaRPr/>
            </a:p>
          </p:txBody>
        </p:sp>
      </p:grpSp>
      <p:cxnSp>
        <p:nvCxnSpPr>
          <p:cNvPr id="285" name="Google Shape;285;p12"/>
          <p:cNvCxnSpPr/>
          <p:nvPr/>
        </p:nvCxnSpPr>
        <p:spPr>
          <a:xfrm>
            <a:off x="5976730" y="2857500"/>
            <a:ext cx="0" cy="323022"/>
          </a:xfrm>
          <a:prstGeom prst="straightConnector1">
            <a:avLst/>
          </a:prstGeom>
          <a:noFill/>
          <a:ln cap="flat" cmpd="sng" w="9525">
            <a:solidFill>
              <a:srgbClr val="BC650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12"/>
          <p:cNvCxnSpPr/>
          <p:nvPr/>
        </p:nvCxnSpPr>
        <p:spPr>
          <a:xfrm>
            <a:off x="6904383" y="2345635"/>
            <a:ext cx="1113182" cy="0"/>
          </a:xfrm>
          <a:prstGeom prst="straightConnector1">
            <a:avLst/>
          </a:prstGeom>
          <a:noFill/>
          <a:ln cap="flat" cmpd="sng" w="9525">
            <a:solidFill>
              <a:srgbClr val="BC650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12"/>
          <p:cNvCxnSpPr/>
          <p:nvPr/>
        </p:nvCxnSpPr>
        <p:spPr>
          <a:xfrm>
            <a:off x="8017565" y="2345635"/>
            <a:ext cx="0" cy="834887"/>
          </a:xfrm>
          <a:prstGeom prst="straightConnector1">
            <a:avLst/>
          </a:prstGeom>
          <a:noFill/>
          <a:ln cap="flat" cmpd="sng" w="9525">
            <a:solidFill>
              <a:srgbClr val="BC650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12"/>
          <p:cNvCxnSpPr/>
          <p:nvPr/>
        </p:nvCxnSpPr>
        <p:spPr>
          <a:xfrm>
            <a:off x="3951633" y="2345635"/>
            <a:ext cx="1113182" cy="0"/>
          </a:xfrm>
          <a:prstGeom prst="straightConnector1">
            <a:avLst/>
          </a:prstGeom>
          <a:noFill/>
          <a:ln cap="flat" cmpd="sng" w="9525">
            <a:solidFill>
              <a:srgbClr val="BC650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2"/>
          <p:cNvCxnSpPr/>
          <p:nvPr/>
        </p:nvCxnSpPr>
        <p:spPr>
          <a:xfrm>
            <a:off x="3951633" y="2345635"/>
            <a:ext cx="0" cy="834887"/>
          </a:xfrm>
          <a:prstGeom prst="straightConnector1">
            <a:avLst/>
          </a:prstGeom>
          <a:noFill/>
          <a:ln cap="flat" cmpd="sng" w="9525">
            <a:solidFill>
              <a:srgbClr val="BC650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"/>
          <p:cNvSpPr txBox="1"/>
          <p:nvPr>
            <p:ph type="title"/>
          </p:nvPr>
        </p:nvSpPr>
        <p:spPr>
          <a:xfrm>
            <a:off x="685801" y="450575"/>
            <a:ext cx="10394707" cy="8702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Impact"/>
              <a:buNone/>
            </a:pPr>
            <a:r>
              <a:rPr lang="pt-BR" sz="4800"/>
              <a:t>FORMA DE FATURAMENTO</a:t>
            </a:r>
            <a:endParaRPr/>
          </a:p>
        </p:txBody>
      </p:sp>
      <p:sp>
        <p:nvSpPr>
          <p:cNvPr id="295" name="Google Shape;295;p13"/>
          <p:cNvSpPr txBox="1"/>
          <p:nvPr>
            <p:ph idx="1" type="body"/>
          </p:nvPr>
        </p:nvSpPr>
        <p:spPr>
          <a:xfrm>
            <a:off x="685801" y="1320801"/>
            <a:ext cx="10394707" cy="426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AFIRMAÇÕES</a:t>
            </a: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CONTRATOS COM OS PRESTADORES DE SERVIÇOS DE ACORDO COM O TIPO E O SEU TAMANHO  E  TAMBÉM COM A </a:t>
            </a: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VENDA</a:t>
            </a:r>
            <a:r>
              <a:rPr lang="pt-B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DE ESPAÇOS NO SITE PARA PUBLICIDADE.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                $$$,$$   </a:t>
            </a:r>
            <a:r>
              <a:rPr lang="pt-BR">
                <a:solidFill>
                  <a:schemeClr val="dk1"/>
                </a:solidFill>
              </a:rPr>
              <a:t>MICROEMPRESA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           $.$$$,$$   </a:t>
            </a:r>
            <a:r>
              <a:rPr lang="pt-BR">
                <a:solidFill>
                  <a:schemeClr val="dk1"/>
                </a:solidFill>
              </a:rPr>
              <a:t>PEQUENA</a:t>
            </a:r>
            <a:r>
              <a:rPr b="0" i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        $$.$$$,$$   </a:t>
            </a:r>
            <a:r>
              <a:rPr lang="pt-BR">
                <a:solidFill>
                  <a:schemeClr val="dk1"/>
                </a:solidFill>
              </a:rPr>
              <a:t>MÉDIA</a:t>
            </a:r>
            <a:r>
              <a:rPr b="0" i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     $$$.$$$,$$   </a:t>
            </a:r>
            <a:r>
              <a:rPr lang="pt-BR">
                <a:solidFill>
                  <a:schemeClr val="dk1"/>
                </a:solidFill>
              </a:rPr>
              <a:t>GRANDE</a:t>
            </a:r>
            <a:r>
              <a:rPr b="0" i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        $$.$$$,$$</a:t>
            </a:r>
            <a:r>
              <a:rPr lang="pt-BR">
                <a:solidFill>
                  <a:schemeClr val="dk1"/>
                </a:solidFill>
              </a:rPr>
              <a:t>_ ESPAÇO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PUBLICIDADE </a:t>
            </a:r>
            <a:r>
              <a:rPr b="1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PEQUENO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    $$$.$$$,$$</a:t>
            </a:r>
            <a:r>
              <a:rPr lang="pt-BR">
                <a:solidFill>
                  <a:schemeClr val="dk1"/>
                </a:solidFill>
              </a:rPr>
              <a:t>_ ESPAÇO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PUBLICIDADE </a:t>
            </a:r>
            <a:r>
              <a:rPr b="1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MÉDIO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60000"/>
              <a:buNone/>
            </a:pPr>
            <a:r>
              <a:rPr lang="pt-BR">
                <a:solidFill>
                  <a:srgbClr val="00B050"/>
                </a:solidFill>
              </a:rPr>
              <a:t> $.$$$.$$$,$$</a:t>
            </a:r>
            <a:r>
              <a:rPr lang="pt-BR">
                <a:solidFill>
                  <a:schemeClr val="dk1"/>
                </a:solidFill>
              </a:rPr>
              <a:t>_ ESPAÇO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PUBLICIDADE </a:t>
            </a:r>
            <a:r>
              <a:rPr b="1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GRANDE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96" name="Google Shape;2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133" y="4007556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>
            <p:ph type="title"/>
          </p:nvPr>
        </p:nvSpPr>
        <p:spPr>
          <a:xfrm>
            <a:off x="685801" y="437322"/>
            <a:ext cx="10394707" cy="821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pt-BR"/>
              <a:t>CONCLUSÃO </a:t>
            </a:r>
            <a:endParaRPr/>
          </a:p>
        </p:txBody>
      </p:sp>
      <p:sp>
        <p:nvSpPr>
          <p:cNvPr id="302" name="Google Shape;302;p14"/>
          <p:cNvSpPr txBox="1"/>
          <p:nvPr>
            <p:ph idx="1" type="body"/>
          </p:nvPr>
        </p:nvSpPr>
        <p:spPr>
          <a:xfrm>
            <a:off x="685801" y="1762539"/>
            <a:ext cx="10394707" cy="3619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EM UMA SOCIEDADE COM VÁRIOS PROBLEMAS DE DESVIOS E CORRUPÇÃO UM SITE PARA LICITAÇÃO QUE TEM COMO OBJETIVO ACABAR COM ESSES PROBLEMAS E BEM-VISTO HOJE EM DIA, O </a:t>
            </a:r>
            <a:r>
              <a:rPr b="1"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LICITAÇÃO.COM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COM SUA ESTRUTURA DE DADOS E COM UMA FORMA SIMPLES E DIRETA VAI 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TRANSFORMAR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COMO AS LICITAÇÕES SERÃO FEITAS DE AGORA EM DIANTE, GARANTINDO A TODO UMA CONCORRÊNCIA EM LICITAÇÃO 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JUSTA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E LIMPA.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0" y="4233822"/>
            <a:ext cx="3048000" cy="203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title"/>
          </p:nvPr>
        </p:nvSpPr>
        <p:spPr>
          <a:xfrm>
            <a:off x="685801" y="685800"/>
            <a:ext cx="10396882" cy="4760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Impact"/>
              <a:buNone/>
            </a:pPr>
            <a:r>
              <a:rPr lang="pt-BR"/>
              <a:t>OBRIGADO.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897559" y="274982"/>
            <a:ext cx="10396882" cy="4999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pt-BR" sz="2000">
                <a:latin typeface="Arial"/>
                <a:ea typeface="Arial"/>
                <a:cs typeface="Arial"/>
                <a:sym typeface="Arial"/>
              </a:rPr>
              <a:t>ALUNOS:</a:t>
            </a:r>
            <a:br>
              <a:rPr b="1" lang="pt-BR" sz="2000">
                <a:latin typeface="Arial"/>
                <a:ea typeface="Arial"/>
                <a:cs typeface="Arial"/>
                <a:sym typeface="Arial"/>
              </a:rPr>
            </a:br>
            <a:br>
              <a:rPr b="1" lang="pt-BR" sz="2000">
                <a:latin typeface="Arial"/>
                <a:ea typeface="Arial"/>
                <a:cs typeface="Arial"/>
                <a:sym typeface="Arial"/>
              </a:rPr>
            </a:br>
            <a:r>
              <a:rPr lang="pt-BR" sz="2000">
                <a:latin typeface="Arial"/>
                <a:ea typeface="Arial"/>
                <a:cs typeface="Arial"/>
                <a:sym typeface="Arial"/>
              </a:rPr>
              <a:t>DIEGO FERNANDES ARAUJO SILVA RA: 421100207</a:t>
            </a:r>
            <a:br>
              <a:rPr lang="pt-BR" sz="2000">
                <a:latin typeface="Arial"/>
                <a:ea typeface="Arial"/>
                <a:cs typeface="Arial"/>
                <a:sym typeface="Arial"/>
              </a:rPr>
            </a:br>
            <a:br>
              <a:rPr lang="pt-BR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176" y="412473"/>
            <a:ext cx="4601090" cy="458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6627" y="4850296"/>
            <a:ext cx="3334598" cy="88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068" y="687092"/>
            <a:ext cx="4434310" cy="221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5056" y="660434"/>
            <a:ext cx="3944870" cy="263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280" y="2455976"/>
            <a:ext cx="3951586" cy="284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13572" y="2960235"/>
            <a:ext cx="4289690" cy="32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84583" y="1309636"/>
            <a:ext cx="5671930" cy="3540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979" y="1312669"/>
            <a:ext cx="5369976" cy="36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062" y="449706"/>
            <a:ext cx="4558748" cy="308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897" y="1503087"/>
            <a:ext cx="3270140" cy="327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27002" y="258211"/>
            <a:ext cx="3933825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6448" y="3788342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1105" y="3392845"/>
            <a:ext cx="184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685801" y="685800"/>
            <a:ext cx="10394707" cy="30115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Impact"/>
              <a:buNone/>
            </a:pPr>
            <a:r>
              <a:rPr lang="pt-BR" sz="9600"/>
              <a:t>LICITAÇÃO.COM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/>
          <p:nvPr>
            <p:ph type="title"/>
          </p:nvPr>
        </p:nvSpPr>
        <p:spPr>
          <a:xfrm>
            <a:off x="685802" y="477078"/>
            <a:ext cx="10394707" cy="7156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b="1" lang="pt-BR" sz="5400"/>
              <a:t>O SITE LICITAÇÃO.COM </a:t>
            </a:r>
            <a:endParaRPr/>
          </a:p>
        </p:txBody>
      </p:sp>
      <p:sp>
        <p:nvSpPr>
          <p:cNvPr id="185" name="Google Shape;185;p6"/>
          <p:cNvSpPr txBox="1"/>
          <p:nvPr>
            <p:ph idx="1" type="body"/>
          </p:nvPr>
        </p:nvSpPr>
        <p:spPr>
          <a:xfrm>
            <a:off x="569381" y="1421295"/>
            <a:ext cx="8260761" cy="4015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TEM COMO OBJETIVO FAZER UMA SELEÇÃO DE LICITAÇÃO PARA SERVIÇOS DE CONSTRUÇÃO OU MANUTENÇÃO JUSTA, LIMPA, TÉCNICO E TAMBÉM TENTAR ACABAR COM A CORRUPÇÃO VEM DESTRUINDO O 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PAÍS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O SITE CONTA COM FERRAMENTAS DE SELEÇÃO E MONITORAMENTO QUE DIFICULTAM E COMBATE A CORRUPÇÃO, UM DOS ELEMENTO DE MONITORAMENTO E QUE TODAS AS EMPRESAS 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TÊM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QUE TER A FICHA LIMPA E UM OUTRO MÉTODO DE SELEÇÃO E QUE AS EMPRESAS OU ÓRGÃOS PÚBLICOS NÃO 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TÊM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ACESSO AO PRESTADOR DE SERVIÇOS E NEM O CONTRATANTE TEM ACESSO AS EMPRESAS, ASSIM A SELEÇÃO DA EMPRESA PARA CONSTRUÇÃO OU MANUTENÇÃO E FEITA DE FORMA TÉCNICA, POR EXEMPLO PARA A SELEÇÃO DE UMA 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EMPRESA</a:t>
            </a:r>
            <a:r>
              <a:rPr lang="pt-BR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CONSTRUÇÃO SÓ IRÁ APARECER AS CARACTERÍSTICAS TÉCNICAS DAS EMPRESAS O MESMO PARA AS EMPRESAS DE  MANUTENÇÃO. TIRANDO A ESCOLHA QUE DE OUTRA MANEIRA QUE PODERIA SER FRAUDULENTA.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sz="1600"/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6563" y="1192695"/>
            <a:ext cx="2676056" cy="1506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6563" y="2875722"/>
            <a:ext cx="2676056" cy="154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6563" y="4556813"/>
            <a:ext cx="2591232" cy="161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type="title"/>
          </p:nvPr>
        </p:nvSpPr>
        <p:spPr>
          <a:xfrm>
            <a:off x="685801" y="502186"/>
            <a:ext cx="10396902" cy="1273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-342900" lvl="0" marL="3429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Impact"/>
              <a:buNone/>
            </a:pPr>
            <a:r>
              <a:rPr lang="pt-BR" sz="5400"/>
              <a:t>OBJETIVO</a:t>
            </a:r>
            <a:br>
              <a:rPr lang="pt-BR" sz="1800"/>
            </a:br>
            <a:endParaRPr/>
          </a:p>
        </p:txBody>
      </p:sp>
      <p:sp>
        <p:nvSpPr>
          <p:cNvPr id="194" name="Google Shape;194;p7"/>
          <p:cNvSpPr txBox="1"/>
          <p:nvPr>
            <p:ph idx="1" type="body"/>
          </p:nvPr>
        </p:nvSpPr>
        <p:spPr>
          <a:xfrm>
            <a:off x="685779" y="1272209"/>
            <a:ext cx="10394729" cy="2981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 EMPRESAS OU ÓRGÃOS PÚBLICOS QUE QUEREM FAZER SUAS LICITAÇÕES PARA CONSTRUÇÃO OU MANUTENÇÃO DE FORMA JUSTA, LIMPA E TÉCNICA E PARA EMPRESAS QUE QUEREM SE 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INSCREVER</a:t>
            </a:r>
            <a:r>
              <a:rPr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E PARTICIPAR DE SELEÇÕES DE LICITAÇÕES SEM QUE </a:t>
            </a:r>
            <a:r>
              <a:rPr lang="pt-B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HAJA</a:t>
            </a:r>
            <a:r>
              <a:rPr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FRAUDES E  ASSIM FAZENDO COM QUE AS ESCOLHAS PARA CADA SERVIÇO DE CONSTRUÇÃO OU MANUTENÇÃO SEJA TÉCNICA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904" y="4143133"/>
            <a:ext cx="3631096" cy="187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idx="1" type="body"/>
          </p:nvPr>
        </p:nvSpPr>
        <p:spPr>
          <a:xfrm>
            <a:off x="685779" y="357809"/>
            <a:ext cx="10394729" cy="5208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MISSÃO DA EMPRESA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38200" rtl="0" algn="l">
              <a:lnSpc>
                <a:spcPct val="107000"/>
              </a:lnSpc>
              <a:spcBef>
                <a:spcPts val="1300"/>
              </a:spcBef>
              <a:spcAft>
                <a:spcPts val="0"/>
              </a:spcAft>
              <a:buSzPct val="159999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83820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SzPct val="159999"/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GARANTIR</a:t>
            </a: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 QUE AS LICITAÇÕES PARA SERVIÇOS PÚBLICOS E OUTROS SEJAM FEITOS DE FORMA JUSTAS, LIMPOS, CORRETAS E TÉCNICOS.</a:t>
            </a:r>
            <a:endParaRPr/>
          </a:p>
          <a:p>
            <a:pPr indent="0" lvl="0" marL="83820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SzPct val="159999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2000"/>
              </a:spcBef>
              <a:spcAft>
                <a:spcPts val="0"/>
              </a:spcAft>
              <a:buSzPct val="108108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VISÃO DA EMPRESA	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38200" rtl="0" algn="l">
              <a:lnSpc>
                <a:spcPct val="107000"/>
              </a:lnSpc>
              <a:spcBef>
                <a:spcPts val="1300"/>
              </a:spcBef>
              <a:spcAft>
                <a:spcPts val="0"/>
              </a:spcAft>
              <a:buSzPct val="159999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83820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SzPct val="159999"/>
              <a:buNone/>
            </a:pP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AJUDA A CONSTRUIR UMA SOCIEDADE SEM CORRUPÇÃO.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SzPct val="159999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2000"/>
              </a:spcBef>
              <a:spcAft>
                <a:spcPts val="0"/>
              </a:spcAft>
              <a:buSzPct val="159999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VALORES DA EMPRESA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  <a:buSzPct val="159999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         </a:t>
            </a:r>
            <a:endParaRPr b="1"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SzPct val="159999"/>
              <a:buNone/>
            </a:pPr>
            <a:r>
              <a:rPr b="1" lang="pt-B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TRABALHO EM EQUIPE, ÉTICA, RESPEITO, HONESTIDADE.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74" y="603747"/>
            <a:ext cx="4403346" cy="201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778" y="2632858"/>
            <a:ext cx="4403342" cy="196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7231" y="603747"/>
            <a:ext cx="4245434" cy="194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4845" y="2575104"/>
            <a:ext cx="4262984" cy="194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006" y="4600336"/>
            <a:ext cx="4346882" cy="198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88422" y="4576285"/>
            <a:ext cx="4286328" cy="19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0" y="2933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100" u="none" cap="none" strike="noStrike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0" y="53435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0" y="78105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0" y="1027747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0" y="127349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0" y="1521142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" name="Google Shape;218;p9"/>
          <p:cNvSpPr txBox="1"/>
          <p:nvPr>
            <p:ph type="title"/>
          </p:nvPr>
        </p:nvSpPr>
        <p:spPr>
          <a:xfrm>
            <a:off x="336329" y="148293"/>
            <a:ext cx="1039688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mpact"/>
              <a:buNone/>
            </a:pPr>
            <a:r>
              <a:rPr lang="pt-BR" sz="2800"/>
              <a:t>O SITE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vento Principal">
  <a:themeElements>
    <a:clrScheme name="Main Event">
      <a:dk1>
        <a:srgbClr val="000000"/>
      </a:dk1>
      <a:lt1>
        <a:srgbClr val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2021-10-23T20:06:31Z</dcterms:created>
  <dc:creator>diego fernandes</dc:creator>
</cp:coreProperties>
</file>